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62" r:id="rId6"/>
    <p:sldId id="270" r:id="rId7"/>
    <p:sldId id="271" r:id="rId8"/>
    <p:sldId id="272" r:id="rId9"/>
    <p:sldId id="260" r:id="rId10"/>
    <p:sldId id="274" r:id="rId11"/>
    <p:sldId id="275" r:id="rId12"/>
    <p:sldId id="273" r:id="rId13"/>
    <p:sldId id="268" r:id="rId14"/>
    <p:sldId id="263" r:id="rId15"/>
    <p:sldId id="264" r:id="rId16"/>
    <p:sldId id="276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9D8AE-6EBE-BB42-AAE5-A7E1E9503C4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4E43-1A43-5740-A2F1-516489818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6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1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5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9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2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8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4E43-1A43-5740-A2F1-516489818B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2113-ACEA-2649-B703-74BC2025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8A0AF-307F-FA4D-A622-32A548CD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8A928-8969-7547-A082-D7D55C81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19EA-65CD-4F4A-8464-C49CAA16F9D7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52932-354C-E04F-9CE6-318C196B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E3F8B-83B4-0B46-811C-F6719228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F52-D486-7142-AE9F-93669F80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77BF-702B-5642-8DD3-10C6535DA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DE1BB-B90E-FF4F-B2AA-C4414691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FD443-BD1D-D94B-BE3B-B7F8230F237E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1E9B-FE75-F44A-BC93-18C420E0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3BE7-AB19-4D41-900C-7BBF3949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F9D089-6E3F-AA46-B2D8-32CEA304E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C2A0A-6342-8A44-A61A-FA409B3FD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C22C-E085-EF44-8205-E699D975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5885-6711-6A40-B76B-E31BAB2227CC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FA0EE-4699-4A4C-AB5F-5D63EB30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41BC7-F0C3-0642-B442-F1869ACB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9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A8A0-9415-B64E-8A10-A7BC0780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5C6E-1BC9-0347-A1A2-90FB050F9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F5FE2-7A04-6045-998C-646E15E9C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8AE66-6BFF-FF4E-B954-2CCB14DAD642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AF5C2-B602-934C-B7DB-99EF9F54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3A388-B8FB-DD44-BDDF-465EA42F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5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32E4-4A4C-6F44-8EE9-5E442446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C944B-5129-9D4E-AD93-684F4370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EDC43-406A-0840-B8D6-C4255190B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5D05-63E7-2941-896E-65652417ABBF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C5025-9DF1-6C4B-8448-06BB4B91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FED69-791C-7746-96F9-1FEFF8E9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2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108E-4171-D04F-9598-C4B9187E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9DE8F-24C5-CD47-8DFB-91918D32E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B16B9-C644-F742-AB63-C5556F8E7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D85D2-4D63-1841-B821-52EF1A98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C18A-7AFA-3947-AB30-908D1063355A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2751D-CA8F-D946-8029-781C63B2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13E20-07DC-A145-81AD-13D91279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3192-AEC0-1149-AC81-DB40A3CAE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06DD1-60D7-7640-9C74-569DEF4DE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B976C-69A2-8C4F-A543-FECF71AC6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7CCE4-12D8-334A-9DFB-39DDB37B5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0A5DB-2918-FF4B-89E9-8159E7786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9233CB-49C2-144A-8E98-56AA496C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9A00-2ED3-FF49-9FE3-E06630494EB0}" type="datetime1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862FC3-3920-1E49-BD3A-3179E6B3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969E0-A4DC-EB48-9FDC-762B36AD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2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A05E-7DBE-524D-8769-F18F8320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C7A33-E0CA-334F-A2BD-827BBE3A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85D7-1090-8242-9539-570267ED1B0D}" type="datetime1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065D76-4860-A64A-A302-1C0E21AD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160AB-CD85-9944-B5EA-DEFC2232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8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60C366-EF62-A74C-8272-141C76715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D965-4420-C14A-9693-021417159A0A}" type="datetime1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5F08D-98F6-BD44-B0A8-E5EC9EE1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581DE-D399-4844-8690-12870B9C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7025-A53C-DF4E-92B1-A1F23DB4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460EE-27AE-A448-8410-EBE5B5D2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479DF-FADE-3E44-954A-3775AF12B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23BCE-6C0E-1340-A6F5-026D0BA6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B56B4-D94D-C54C-892E-9DECF483F48F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97BAB-BABE-EF4C-9DFC-B35698EC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46912-0B5E-FE4A-BAFE-177623AD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4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4A92-9FA8-B944-B938-D901744E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4AD82-2AF7-884F-9DDB-662E35AEF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A2085-3560-CE44-9294-A2C2F3862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E23AA-9D94-E94A-AF95-844D8DEA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76E0-150E-2B4B-9398-96E968EFD89F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4271D-612E-7A4F-B382-0C1D312F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FA4CC-8852-B74E-9982-00035299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1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43465-E8A2-834D-8F9D-91E9E663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8D518-557C-7D4C-85E8-2D8D2669E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E1EB8-DD79-4B43-922A-65D16B95A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19A0-A5C9-6344-A525-1DF2DBA3C0CE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81915-D605-9649-8080-BA7FADD30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DAB9-B9AD-5045-98A5-AE6E91226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BCFF5-F8EE-1E4E-95CF-DB464BC9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6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(null)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(null)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(null)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085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/>
              <a:t>Decoupling of bound states with the Magnus expansion and the IM-SRG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43095"/>
            <a:ext cx="9144000" cy="1922444"/>
          </a:xfrm>
        </p:spPr>
        <p:txBody>
          <a:bodyPr>
            <a:normAutofit fontScale="92500" lnSpcReduction="20000"/>
          </a:bodyPr>
          <a:lstStyle/>
          <a:p>
            <a:endParaRPr lang="en-US" sz="2800" dirty="0"/>
          </a:p>
          <a:p>
            <a:r>
              <a:rPr lang="en-US" sz="2800" dirty="0"/>
              <a:t>Anthony Tropiano (</a:t>
            </a:r>
            <a:r>
              <a:rPr lang="en-US" sz="2800" dirty="0">
                <a:solidFill>
                  <a:srgbClr val="FF0000"/>
                </a:solidFill>
              </a:rPr>
              <a:t>OSU</a:t>
            </a:r>
            <a:r>
              <a:rPr lang="en-US" sz="2800" dirty="0"/>
              <a:t>)</a:t>
            </a:r>
          </a:p>
          <a:p>
            <a:r>
              <a:rPr lang="en-US" sz="2000" dirty="0"/>
              <a:t>Scott Bogner (</a:t>
            </a:r>
            <a:r>
              <a:rPr lang="en-US" sz="2000" dirty="0">
                <a:solidFill>
                  <a:srgbClr val="00B050"/>
                </a:solidFill>
              </a:rPr>
              <a:t>MSU</a:t>
            </a:r>
            <a:r>
              <a:rPr lang="en-US" sz="2000" dirty="0"/>
              <a:t>), Dick Furnstahl (</a:t>
            </a:r>
            <a:r>
              <a:rPr lang="en-US" sz="2000" dirty="0">
                <a:solidFill>
                  <a:srgbClr val="FF0000"/>
                </a:solidFill>
              </a:rPr>
              <a:t>OSU</a:t>
            </a:r>
            <a:r>
              <a:rPr lang="en-US" sz="2000" dirty="0"/>
              <a:t>), Nathan </a:t>
            </a:r>
            <a:r>
              <a:rPr lang="en-US" sz="2000" dirty="0" err="1"/>
              <a:t>Parzuchowski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OSU</a:t>
            </a:r>
            <a:r>
              <a:rPr lang="en-US" sz="2000" dirty="0"/>
              <a:t>)</a:t>
            </a:r>
          </a:p>
          <a:p>
            <a:r>
              <a:rPr lang="en-US" sz="2000" dirty="0"/>
              <a:t>APS April Meeting 2018, Columbus, Ohio</a:t>
            </a:r>
          </a:p>
          <a:p>
            <a:r>
              <a:rPr lang="en-US" sz="2000" dirty="0"/>
              <a:t>April 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51B6E-3407-EF42-88D4-8764C4B9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7" y="4853496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991C3-44EA-034C-B6D2-C68C22D2B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01" y="5076847"/>
            <a:ext cx="1980383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7EC9EE-8935-BB4A-A233-9643257CA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662" y="5236867"/>
            <a:ext cx="1051560" cy="1051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4E0808-1535-BE4F-A613-94711C184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00" y="5450396"/>
            <a:ext cx="21844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896B6-18EE-834C-816E-5A605B3044CD}"/>
                  </a:ext>
                </a:extLst>
              </p:cNvPr>
              <p:cNvSpPr txBox="1"/>
              <p:nvPr/>
            </p:nvSpPr>
            <p:spPr>
              <a:xfrm>
                <a:off x="1615225" y="5577981"/>
                <a:ext cx="1930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Undergrad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Grad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896B6-18EE-834C-816E-5A605B30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25" y="5577981"/>
                <a:ext cx="1930686" cy="369332"/>
              </a:xfrm>
              <a:prstGeom prst="rect">
                <a:avLst/>
              </a:prstGeom>
              <a:blipFill>
                <a:blip r:embed="rId7"/>
                <a:stretch>
                  <a:fillRect l="-1961" t="-3333" r="-196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617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959862-5AAF-0045-8852-BAF2E5088B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Test Case: NN potentials with large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3600" b="1" dirty="0"/>
                  <a:t>EFT cutoffs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959862-5AAF-0045-8852-BAF2E5088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9D3782-52BC-AD43-920D-9C4238845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Typical cutoff sizes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𝐸𝐹𝑇</m:t>
                    </m:r>
                  </m:oMath>
                </a14:m>
                <a:r>
                  <a:rPr lang="en-US" dirty="0"/>
                  <a:t> in nuclear structure: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~500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Nogga</a:t>
                </a:r>
                <a:r>
                  <a:rPr lang="en-US" dirty="0"/>
                  <a:t>, Timmermans, and van Kolck</a:t>
                </a:r>
                <a:r>
                  <a:rPr lang="en-US" baseline="30000" dirty="0"/>
                  <a:t>*</a:t>
                </a:r>
                <a:r>
                  <a:rPr lang="en-US" dirty="0"/>
                  <a:t> took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to much higher values to study cutoff dependence in chiral nuclear interactions</a:t>
                </a:r>
              </a:p>
              <a:p>
                <a:r>
                  <a:rPr lang="en-US" dirty="0"/>
                  <a:t>Here we 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=4.0, 9.0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≈800, 1800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r>
                  <a:rPr lang="en-US" dirty="0"/>
                  <a:t> at LO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At short distances (high momenta), the Hamiltonian is highly singular featuring spurious deeply bound states (which are non-physical) due to short-range tensor forces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9D3782-52BC-AD43-920D-9C4238845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77671-287A-BB46-95C4-5280CD51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B293E-01D0-1546-BF47-7F68B0B6BD78}"/>
              </a:ext>
            </a:extLst>
          </p:cNvPr>
          <p:cNvSpPr txBox="1"/>
          <p:nvPr/>
        </p:nvSpPr>
        <p:spPr>
          <a:xfrm>
            <a:off x="271041" y="6360047"/>
            <a:ext cx="6048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*</a:t>
            </a:r>
            <a:r>
              <a:rPr lang="en-US" sz="1400" dirty="0"/>
              <a:t>A. </a:t>
            </a:r>
            <a:r>
              <a:rPr lang="en-US" sz="1400" dirty="0" err="1"/>
              <a:t>Nogga</a:t>
            </a:r>
            <a:r>
              <a:rPr lang="en-US" sz="1400" dirty="0"/>
              <a:t>, R.G.E. Timmermans, and U. van Kolck, Phys. Rev. C </a:t>
            </a:r>
            <a:r>
              <a:rPr lang="en-US" sz="1400" b="1" dirty="0"/>
              <a:t>72</a:t>
            </a:r>
            <a:r>
              <a:rPr lang="en-US" sz="1400" dirty="0"/>
              <a:t>, 054006 (2005)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9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16E8F-D972-3E43-A68D-BFF82B4364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Test Case: NN potentials with large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3600" b="1" dirty="0"/>
                  <a:t>EFT cutoffs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16E8F-D972-3E43-A68D-BFF82B436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2AD5F-39EB-7C43-885B-F53949E26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Typical cutoff sizes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𝐸𝐹𝑇</m:t>
                    </m:r>
                  </m:oMath>
                </a14:m>
                <a:r>
                  <a:rPr lang="en-US" dirty="0"/>
                  <a:t> in nuclear structure: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~500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Nogga</a:t>
                </a:r>
                <a:r>
                  <a:rPr lang="en-US" dirty="0"/>
                  <a:t>, Timmermans, and van Kolck</a:t>
                </a:r>
                <a:r>
                  <a:rPr lang="en-US" baseline="30000" dirty="0"/>
                  <a:t>*</a:t>
                </a:r>
                <a:r>
                  <a:rPr lang="en-US" dirty="0"/>
                  <a:t> took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to much higher values to study cutoff dependence in chiral nuclear interactions</a:t>
                </a:r>
              </a:p>
              <a:p>
                <a:r>
                  <a:rPr lang="en-US" dirty="0"/>
                  <a:t>Here we 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=4.0, 9.0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≈800, 1800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r>
                  <a:rPr lang="en-US" dirty="0"/>
                  <a:t> at LO</a:t>
                </a:r>
              </a:p>
              <a:p>
                <a:pPr lvl="1"/>
                <a:r>
                  <a:rPr lang="en-US" dirty="0"/>
                  <a:t>At short distances (high momenta), the Hamiltonian is highly singular featuring spurious deeply bound states (which are non-physical) due to short-range tensor forces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Does not corrupt low-energy physics so long as spurious bound states are at sufficiently high momentum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2AD5F-39EB-7C43-885B-F53949E26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5CDD1-D87D-994C-A0A1-0999F83D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0A2FE-C0C7-0447-94FC-1CCB19E263A0}"/>
              </a:ext>
            </a:extLst>
          </p:cNvPr>
          <p:cNvSpPr txBox="1"/>
          <p:nvPr/>
        </p:nvSpPr>
        <p:spPr>
          <a:xfrm>
            <a:off x="271041" y="6360047"/>
            <a:ext cx="6048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*</a:t>
            </a:r>
            <a:r>
              <a:rPr lang="en-US" sz="1400" dirty="0"/>
              <a:t>A. </a:t>
            </a:r>
            <a:r>
              <a:rPr lang="en-US" sz="1400" dirty="0" err="1"/>
              <a:t>Nogga</a:t>
            </a:r>
            <a:r>
              <a:rPr lang="en-US" sz="1400" dirty="0"/>
              <a:t>, R.G.E. Timmermans, and U. van Kolck, Phys. Rev. C </a:t>
            </a:r>
            <a:r>
              <a:rPr lang="en-US" sz="1400" b="1" dirty="0"/>
              <a:t>72</a:t>
            </a:r>
            <a:r>
              <a:rPr lang="en-US" sz="1400" dirty="0"/>
              <a:t>, 054006 (2005)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5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75C8A3-9626-CB47-A251-41E4E59DE5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Test Case: NN potentials with large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3600" b="1" dirty="0"/>
                  <a:t>EFT cutoffs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75C8A3-9626-CB47-A251-41E4E59DE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0B792-93C5-C441-98B1-37C78724C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Typical cutoff sizes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𝐸𝐹𝑇</m:t>
                    </m:r>
                  </m:oMath>
                </a14:m>
                <a:r>
                  <a:rPr lang="en-US" dirty="0"/>
                  <a:t> in nuclear structure: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~500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err="1"/>
                  <a:t>Nogga</a:t>
                </a:r>
                <a:r>
                  <a:rPr lang="en-US" dirty="0"/>
                  <a:t>, Timmermans, and van Kolck</a:t>
                </a:r>
                <a:r>
                  <a:rPr lang="en-US" baseline="30000" dirty="0"/>
                  <a:t>*</a:t>
                </a:r>
                <a:r>
                  <a:rPr lang="en-US" dirty="0"/>
                  <a:t> took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to much higher values to study cutoff dependence in chiral nuclear interactions</a:t>
                </a:r>
              </a:p>
              <a:p>
                <a:r>
                  <a:rPr lang="en-US" dirty="0"/>
                  <a:t>Here we 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=4.0, 9.0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≈800, 1800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r>
                  <a:rPr lang="en-US" dirty="0"/>
                  <a:t> at LO</a:t>
                </a:r>
              </a:p>
              <a:p>
                <a:pPr lvl="1"/>
                <a:r>
                  <a:rPr lang="en-US" dirty="0"/>
                  <a:t>At short distances (high momenta), the Hamiltonian is highly singular featuring spurious deeply bound states (which are non-physical) due to short-range tensor forces</a:t>
                </a:r>
              </a:p>
              <a:p>
                <a:pPr lvl="1"/>
                <a:r>
                  <a:rPr lang="en-US" dirty="0"/>
                  <a:t>Does not corrupt low-energy physics so long as spurious bound states are at sufficiently high momentum</a:t>
                </a:r>
              </a:p>
              <a:p>
                <a:r>
                  <a:rPr lang="en-US" dirty="0"/>
                  <a:t>The SRG has shown sensitivity to choice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these potentials: </a:t>
                </a:r>
                <a:r>
                  <a:rPr lang="en-US" dirty="0">
                    <a:solidFill>
                      <a:srgbClr val="FF0000"/>
                    </a:solidFill>
                  </a:rPr>
                  <a:t>how does the Magnus expansion respond to large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EFT cutoffs?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0B792-93C5-C441-98B1-37C78724C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23D6F-9646-534D-A476-C8BEF742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6DAF9-F226-3A40-8AE5-013D49F07401}"/>
              </a:ext>
            </a:extLst>
          </p:cNvPr>
          <p:cNvSpPr txBox="1"/>
          <p:nvPr/>
        </p:nvSpPr>
        <p:spPr>
          <a:xfrm>
            <a:off x="271041" y="6360047"/>
            <a:ext cx="6048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*</a:t>
            </a:r>
            <a:r>
              <a:rPr lang="en-US" sz="1400" dirty="0"/>
              <a:t>A. </a:t>
            </a:r>
            <a:r>
              <a:rPr lang="en-US" sz="1400" dirty="0" err="1"/>
              <a:t>Nogga</a:t>
            </a:r>
            <a:r>
              <a:rPr lang="en-US" sz="1400" dirty="0"/>
              <a:t>, R.G.E. Timmermans, and U. van Kolck, Phys. Rev. C </a:t>
            </a:r>
            <a:r>
              <a:rPr lang="en-US" sz="1400" b="1" dirty="0"/>
              <a:t>72</a:t>
            </a:r>
            <a:r>
              <a:rPr lang="en-US" sz="1400" dirty="0"/>
              <a:t>, 054006 (2005)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7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E2D793-CD72-F84F-A1F3-4D97AAD8CA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Test Case: NN potentials with large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3600" b="1" dirty="0"/>
                  <a:t>EFT cutoffs </a:t>
                </a:r>
                <a:r>
                  <a:rPr lang="en-US" sz="3600" b="1" dirty="0" err="1"/>
                  <a:t>cont</a:t>
                </a:r>
                <a:r>
                  <a:rPr lang="en-US" sz="3600" b="1" dirty="0"/>
                  <a:t>…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E2D793-CD72-F84F-A1F3-4D97AAD8C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ACBF5-F6F4-B24F-8F0F-1C1A186172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39" y="1825624"/>
                <a:ext cx="10960261" cy="4895851"/>
              </a:xfrm>
            </p:spPr>
            <p:txBody>
              <a:bodyPr>
                <a:normAutofit lnSpcReduction="10000"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Wendt, Furnstahl, and Perry</a:t>
                </a:r>
                <a:r>
                  <a:rPr lang="en-US" sz="2400" baseline="30000" dirty="0"/>
                  <a:t>*</a:t>
                </a:r>
                <a:r>
                  <a:rPr lang="en-US" sz="2400" dirty="0"/>
                  <a:t> demonstrated SRG evolution of these potentials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Wegner </a:t>
                </a:r>
                <a:r>
                  <a:rPr lang="en-US" sz="2400" dirty="0"/>
                  <a:t>generators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sz="20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: spurious bound state distorts the low-momentum block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(analogous to intruder states in IM-SRG)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Wegner</a:t>
                </a:r>
                <a:r>
                  <a:rPr lang="en-US" sz="2000" dirty="0"/>
                  <a:t>: keeps spurious bound state safely outside low-momentum block</a:t>
                </a:r>
              </a:p>
              <a:p>
                <a:pPr lvl="1"/>
                <a:r>
                  <a:rPr lang="en-US" sz="2000" dirty="0"/>
                  <a:t>Choice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000" dirty="0"/>
                  <a:t> matters unlike case before!</a:t>
                </a:r>
              </a:p>
              <a:p>
                <a:pPr lvl="1"/>
                <a:r>
                  <a:rPr lang="en-US" sz="2000" dirty="0"/>
                  <a:t>Good test problem for the Magnus expansion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ACBF5-F6F4-B24F-8F0F-1C1A18617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39" y="1825624"/>
                <a:ext cx="10960261" cy="4895851"/>
              </a:xfrm>
              <a:blipFill>
                <a:blip r:embed="rId4"/>
                <a:stretch>
                  <a:fillRect l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EF2A0-9EDD-C749-A3BB-D79C2B32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0893E-B9F1-6F4D-9A53-4774C9DB83B2}"/>
              </a:ext>
            </a:extLst>
          </p:cNvPr>
          <p:cNvSpPr txBox="1"/>
          <p:nvPr/>
        </p:nvSpPr>
        <p:spPr>
          <a:xfrm>
            <a:off x="6907336" y="6137246"/>
            <a:ext cx="481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baseline="30000" dirty="0"/>
              <a:t>*</a:t>
            </a:r>
            <a:r>
              <a:rPr lang="en-US" sz="1400" dirty="0"/>
              <a:t>K.A. Wendt, R.J. Furnstahl, R.J. Perry, Phys. Rev. C </a:t>
            </a:r>
            <a:r>
              <a:rPr lang="en-US" sz="1400" b="1" dirty="0"/>
              <a:t>83</a:t>
            </a:r>
            <a:r>
              <a:rPr lang="en-US" sz="1400" dirty="0"/>
              <a:t>, 034005 (2011) </a:t>
            </a:r>
          </a:p>
        </p:txBody>
      </p:sp>
      <p:pic>
        <p:nvPicPr>
          <p:cNvPr id="10" name="Picture 1" descr="page5image3805120">
            <a:extLst>
              <a:ext uri="{FF2B5EF4-FFF2-40B4-BE49-F238E27FC236}">
                <a16:creationId xmlns:a16="http://schemas.microsoft.com/office/drawing/2014/main" id="{E132C8D3-246E-A040-8018-58E36DC10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9" y="1391868"/>
            <a:ext cx="6850857" cy="29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29ABFF-3A0C-D248-B355-10DE9494029B}"/>
                  </a:ext>
                </a:extLst>
              </p:cNvPr>
              <p:cNvSpPr txBox="1"/>
              <p:nvPr/>
            </p:nvSpPr>
            <p:spPr>
              <a:xfrm>
                <a:off x="7036410" y="1435912"/>
                <a:ext cx="48276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=9.0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several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29ABFF-3A0C-D248-B355-10DE94940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410" y="1435912"/>
                <a:ext cx="4827641" cy="923330"/>
              </a:xfrm>
              <a:prstGeom prst="rect">
                <a:avLst/>
              </a:prstGeom>
              <a:blipFill>
                <a:blip r:embed="rId6"/>
                <a:stretch>
                  <a:fillRect l="-787" t="-2703" r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89CFB-9D9B-C745-9C7A-E9BE609588B4}"/>
                  </a:ext>
                </a:extLst>
              </p:cNvPr>
              <p:cNvSpPr txBox="1"/>
              <p:nvPr/>
            </p:nvSpPr>
            <p:spPr>
              <a:xfrm>
                <a:off x="7152156" y="2129741"/>
                <a:ext cx="348497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is-IS" dirty="0"/>
                  <a:t>    (relative kinetic energy)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89CFB-9D9B-C745-9C7A-E9BE609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56" y="2129741"/>
                <a:ext cx="3484978" cy="669992"/>
              </a:xfrm>
              <a:prstGeom prst="rect">
                <a:avLst/>
              </a:prstGeom>
              <a:blipFill>
                <a:blip r:embed="rId7"/>
                <a:stretch>
                  <a:fillRect t="-1923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591AE-64A2-CE49-A86C-7AA25E3A6C5D}"/>
                  </a:ext>
                </a:extLst>
              </p:cNvPr>
              <p:cNvSpPr txBox="1"/>
              <p:nvPr/>
            </p:nvSpPr>
            <p:spPr>
              <a:xfrm>
                <a:off x="7152156" y="3264061"/>
                <a:ext cx="4329930" cy="68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dirty="0">
                    <a:solidFill>
                      <a:srgbClr val="FF0000"/>
                    </a:solidFill>
                  </a:rPr>
                  <a:t>    </a:t>
                </a:r>
                <a:r>
                  <a:rPr lang="is-IS" dirty="0"/>
                  <a:t>(diagonal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dirty="0"/>
                  <a:t>, “Wegner“)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591AE-64A2-CE49-A86C-7AA25E3A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56" y="3264061"/>
                <a:ext cx="4329930" cy="6848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87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Results: </a:t>
            </a:r>
            <a:r>
              <a:rPr lang="en-US" sz="4000" b="1" dirty="0">
                <a:solidFill>
                  <a:srgbClr val="FF0000"/>
                </a:solidFill>
              </a:rPr>
              <a:t>Magnus v. typical SRG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At sufficiently high truncations in the series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≳4</m:t>
                    </m:r>
                  </m:oMath>
                </a14:m>
                <a:r>
                  <a:rPr lang="en-US" sz="2400" dirty="0"/>
                  <a:t>), Magnus implementation matches SRG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=9.0 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in figure)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76669-AC18-074E-9169-7100E408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344031-23AE-5A48-B6D1-62C67D85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4" y="2609057"/>
            <a:ext cx="5205788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E7687-12E4-E741-AE45-B9F1A571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74" y="2609057"/>
            <a:ext cx="5205788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B02381-243D-9645-A619-45BA0F9332A6}"/>
                  </a:ext>
                </a:extLst>
              </p:cNvPr>
              <p:cNvSpPr/>
              <p:nvPr/>
            </p:nvSpPr>
            <p:spPr>
              <a:xfrm>
                <a:off x="8265061" y="6266656"/>
                <a:ext cx="10488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B02381-243D-9645-A619-45BA0F93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61" y="6266656"/>
                <a:ext cx="10488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F37957-D952-9D48-8BA6-404799C29037}"/>
                  </a:ext>
                </a:extLst>
              </p:cNvPr>
              <p:cNvSpPr/>
              <p:nvPr/>
            </p:nvSpPr>
            <p:spPr>
              <a:xfrm>
                <a:off x="2765572" y="6350815"/>
                <a:ext cx="1259960" cy="376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F37957-D952-9D48-8BA6-404799C29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572" y="6350815"/>
                <a:ext cx="1259960" cy="376193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9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Results: </a:t>
            </a:r>
            <a:r>
              <a:rPr lang="en-US" sz="4000" b="1" dirty="0">
                <a:solidFill>
                  <a:srgbClr val="FF0000"/>
                </a:solidFill>
              </a:rPr>
              <a:t>Truncation of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825625"/>
                <a:ext cx="334026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Low-truncation in Magnus expansion gives undesirable results</a:t>
                </a:r>
              </a:p>
              <a:p>
                <a:r>
                  <a:rPr lang="en-US" sz="2400" dirty="0"/>
                  <a:t>Magnus converges to SRG around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Spurious deeply bound state does not distort low-momentum block with Wegner generator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825625"/>
                <a:ext cx="3340260" cy="4351338"/>
              </a:xfrm>
              <a:blipFill>
                <a:blip r:embed="rId2"/>
                <a:stretch>
                  <a:fillRect l="-2273" t="-2047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DBCAD-90DB-9548-98EC-43E0C2B8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FF4F1-26FF-0E4E-A027-1005B9D9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744" y="1265475"/>
            <a:ext cx="6386251" cy="4911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F99B90-959D-4B4B-BAC3-9B7B9D05C92C}"/>
                  </a:ext>
                </a:extLst>
              </p:cNvPr>
              <p:cNvSpPr txBox="1"/>
              <p:nvPr/>
            </p:nvSpPr>
            <p:spPr>
              <a:xfrm>
                <a:off x="5694744" y="6176963"/>
                <a:ext cx="62194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Contours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=9.0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for several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F99B90-959D-4B4B-BAC3-9B7B9D05C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44" y="6176963"/>
                <a:ext cx="6219463" cy="923330"/>
              </a:xfrm>
              <a:prstGeom prst="rect">
                <a:avLst/>
              </a:prstGeom>
              <a:blipFill>
                <a:blip r:embed="rId4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D85D1-F2CC-2646-909A-8B7311B66F8A}"/>
                  </a:ext>
                </a:extLst>
              </p:cNvPr>
              <p:cNvSpPr txBox="1"/>
              <p:nvPr/>
            </p:nvSpPr>
            <p:spPr>
              <a:xfrm>
                <a:off x="4086290" y="2106592"/>
                <a:ext cx="1608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Magnus,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D85D1-F2CC-2646-909A-8B7311B66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90" y="2106592"/>
                <a:ext cx="1608454" cy="369332"/>
              </a:xfrm>
              <a:prstGeom prst="rect">
                <a:avLst/>
              </a:prstGeom>
              <a:blipFill>
                <a:blip r:embed="rId5"/>
                <a:stretch>
                  <a:fillRect l="-315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966B92-73E8-E141-8C47-198A0E3797F5}"/>
                  </a:ext>
                </a:extLst>
              </p:cNvPr>
              <p:cNvSpPr txBox="1"/>
              <p:nvPr/>
            </p:nvSpPr>
            <p:spPr>
              <a:xfrm>
                <a:off x="4086290" y="3536553"/>
                <a:ext cx="1608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Magnus,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966B92-73E8-E141-8C47-198A0E37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90" y="3536553"/>
                <a:ext cx="1608454" cy="369332"/>
              </a:xfrm>
              <a:prstGeom prst="rect">
                <a:avLst/>
              </a:prstGeom>
              <a:blipFill>
                <a:blip r:embed="rId6"/>
                <a:stretch>
                  <a:fillRect l="-315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6D67224-B235-744B-A77E-E3B6867BF682}"/>
              </a:ext>
            </a:extLst>
          </p:cNvPr>
          <p:cNvSpPr txBox="1"/>
          <p:nvPr/>
        </p:nvSpPr>
        <p:spPr>
          <a:xfrm>
            <a:off x="5088800" y="4966514"/>
            <a:ext cx="55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SRG</a:t>
            </a:r>
          </a:p>
        </p:txBody>
      </p:sp>
    </p:spTree>
    <p:extLst>
      <p:ext uri="{BB962C8B-B14F-4D97-AF65-F5344CB8AC3E}">
        <p14:creationId xmlns:p14="http://schemas.microsoft.com/office/powerpoint/2010/main" val="2140705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6CD704-672D-D141-AB7B-BB32FE9C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Results: </a:t>
            </a:r>
            <a:r>
              <a:rPr lang="en-US" sz="4000" b="1" dirty="0">
                <a:solidFill>
                  <a:srgbClr val="FF0000"/>
                </a:solidFill>
              </a:rPr>
              <a:t>Accuracy of observables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11BA8A-155D-1D46-A145-6F34D7A59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Relative error of deuteron binding energy: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corresponds to the evolved Hamiltonian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 SRG: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/>
                  <a:t> (compounds error in solving ODE)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 Magnus: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11BA8A-155D-1D46-A145-6F34D7A59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682A-CB28-7549-BD3E-A06456BBF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94887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Summary and outlook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D03A389-7E20-BD46-8E08-A5A6660488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Magnus expansion improves viability/efficiency of the SRG</a:t>
                </a:r>
              </a:p>
              <a:p>
                <a:r>
                  <a:rPr lang="en-US" dirty="0"/>
                  <a:t>Magnus implementation matches SRG Wegner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generator evolution (given high enough truncation)</a:t>
                </a:r>
              </a:p>
              <a:p>
                <a:r>
                  <a:rPr lang="en-US" dirty="0"/>
                  <a:t>Does the sensitivity to choice of generator carry over to IM-SRG nuclear structure calculations?</a:t>
                </a:r>
              </a:p>
              <a:p>
                <a:r>
                  <a:rPr lang="en-US" dirty="0"/>
                  <a:t>How does the Magnus evolve non- v. semi-local potentials?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D03A389-7E20-BD46-8E08-A5A6660488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CA0BF-C00E-D54A-BC6A-B1DE831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51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Back-up slides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822181-795C-D74F-ADFC-0C37E5886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39" y="1690688"/>
            <a:ext cx="8102922" cy="3486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51FF4-055B-024B-AE71-FC8C904A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E2BA0-F7EC-7E4B-B091-29AD4D5CCD16}"/>
              </a:ext>
            </a:extLst>
          </p:cNvPr>
          <p:cNvSpPr txBox="1"/>
          <p:nvPr/>
        </p:nvSpPr>
        <p:spPr>
          <a:xfrm>
            <a:off x="1562582" y="5397257"/>
            <a:ext cx="96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Several phenomenological NN potentials (left) and momentum-space matrix elements of AV18 (right)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54CD4-F95A-A24D-9315-B0358381F061}"/>
              </a:ext>
            </a:extLst>
          </p:cNvPr>
          <p:cNvSpPr txBox="1"/>
          <p:nvPr/>
        </p:nvSpPr>
        <p:spPr>
          <a:xfrm>
            <a:off x="2953507" y="6246524"/>
            <a:ext cx="689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S.K. Bogner, R.J. Furnstahl, and A. </a:t>
            </a:r>
            <a:r>
              <a:rPr lang="en-US" sz="1400" dirty="0" err="1"/>
              <a:t>Schwenk</a:t>
            </a:r>
            <a:r>
              <a:rPr lang="en-US" sz="1400" dirty="0"/>
              <a:t>, Prog. Part. Nucl. Phys. </a:t>
            </a:r>
            <a:r>
              <a:rPr lang="en-US" sz="1400" b="1" dirty="0"/>
              <a:t>65</a:t>
            </a:r>
            <a:r>
              <a:rPr lang="en-US" sz="1400" dirty="0"/>
              <a:t>, 94 (2010)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6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In-medium similarity renormalization group (IM-SRG)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Free-space SRG decouples low- and high-momenta to simplify operators</a:t>
                </a:r>
              </a:p>
              <a:p>
                <a:r>
                  <a:rPr lang="en-US" sz="2400" dirty="0"/>
                  <a:t>IM-SRG solves the many-body problem by decoupling the reference state from particle/hole excitations</a:t>
                </a: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D8BED-1890-1645-B693-DAD63FDA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D0AFC-6392-FE4B-A03F-187C2B18F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99" y="3259333"/>
            <a:ext cx="6738860" cy="3279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4D061-FE71-9440-9048-5A9630C46496}"/>
              </a:ext>
            </a:extLst>
          </p:cNvPr>
          <p:cNvSpPr txBox="1"/>
          <p:nvPr/>
        </p:nvSpPr>
        <p:spPr>
          <a:xfrm>
            <a:off x="2268637" y="5773162"/>
            <a:ext cx="1875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from Nathan </a:t>
            </a:r>
            <a:r>
              <a:rPr lang="en-US" sz="1600" dirty="0" err="1"/>
              <a:t>Parzuchowski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9ACEA-6F1A-AD4D-A51D-7767D0FBE776}"/>
              </a:ext>
            </a:extLst>
          </p:cNvPr>
          <p:cNvSpPr txBox="1"/>
          <p:nvPr/>
        </p:nvSpPr>
        <p:spPr>
          <a:xfrm>
            <a:off x="10891777" y="6273478"/>
            <a:ext cx="1967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571AE5-0E4E-424C-B4C6-F34E72751C17}"/>
                  </a:ext>
                </a:extLst>
              </p:cNvPr>
              <p:cNvSpPr txBox="1"/>
              <p:nvPr/>
            </p:nvSpPr>
            <p:spPr>
              <a:xfrm>
                <a:off x="1549470" y="4879003"/>
                <a:ext cx="16129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 → 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571AE5-0E4E-424C-B4C6-F34E7275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470" y="4879003"/>
                <a:ext cx="1612942" cy="369332"/>
              </a:xfrm>
              <a:prstGeom prst="rect">
                <a:avLst/>
              </a:prstGeom>
              <a:blipFill>
                <a:blip r:embed="rId5"/>
                <a:stretch>
                  <a:fillRect l="-1563" t="-6897" r="-2344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2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SRG formalism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90688"/>
                <a:ext cx="6186347" cy="4941606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1900" dirty="0"/>
              </a:p>
              <a:p>
                <a:r>
                  <a:rPr lang="en-US" sz="2000" dirty="0"/>
                  <a:t>Primary interest is the application of the Magnus expansion to the IM-SRG, but here we use free-space SRG to test the Magnus expansion</a:t>
                </a:r>
              </a:p>
              <a:p>
                <a:r>
                  <a:rPr lang="en-US" sz="2000" dirty="0"/>
                  <a:t>Evolve Hamiltonian via flow equation: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s-I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is-IS" sz="2000" dirty="0"/>
                  <a:t>   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s-IS" sz="2000" dirty="0"/>
                  <a:t> is the SRG generator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90688"/>
                <a:ext cx="6186347" cy="4941606"/>
              </a:xfrm>
              <a:blipFill>
                <a:blip r:embed="rId3"/>
                <a:stretch>
                  <a:fillRect l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AA00A7-074A-4149-8BCE-F1FD7AA5E1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898511" y="1690688"/>
                <a:ext cx="5208608" cy="4351338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For typical chiral NN potentials, same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200" dirty="0"/>
                  <a:t> regardless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sz="22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!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AA00A7-074A-4149-8BCE-F1FD7AA5E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898511" y="1690688"/>
                <a:ext cx="5208608" cy="4351338"/>
              </a:xfrm>
              <a:blipFill>
                <a:blip r:embed="rId4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96D04-76F5-3340-9F63-AF079C1B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1C710D-54DE-2E46-8294-EE53F6CE24CD}"/>
                  </a:ext>
                </a:extLst>
              </p:cNvPr>
              <p:cNvSpPr txBox="1"/>
              <p:nvPr/>
            </p:nvSpPr>
            <p:spPr>
              <a:xfrm>
                <a:off x="7064415" y="1158589"/>
                <a:ext cx="4289385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SRG evolution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for several values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1C710D-54DE-2E46-8294-EE53F6CE2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415" y="1158589"/>
                <a:ext cx="4289385" cy="996427"/>
              </a:xfrm>
              <a:prstGeom prst="rect">
                <a:avLst/>
              </a:prstGeom>
              <a:blipFill>
                <a:blip r:embed="rId5"/>
                <a:stretch>
                  <a:fillRect l="-1180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59AB28-0D3F-5F49-BFA4-A20C1D4C3488}"/>
                  </a:ext>
                </a:extLst>
              </p:cNvPr>
              <p:cNvSpPr txBox="1"/>
              <p:nvPr/>
            </p:nvSpPr>
            <p:spPr>
              <a:xfrm>
                <a:off x="7152156" y="2199189"/>
                <a:ext cx="348497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is-IS" dirty="0"/>
                  <a:t>    (relative kinetic energy)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59AB28-0D3F-5F49-BFA4-A20C1D4C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56" y="2199189"/>
                <a:ext cx="3484978" cy="669992"/>
              </a:xfrm>
              <a:prstGeom prst="rect">
                <a:avLst/>
              </a:prstGeom>
              <a:blipFill>
                <a:blip r:embed="rId6"/>
                <a:stretch>
                  <a:fillRect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A78E56-A50E-B740-AD81-65E9FBA8D355}"/>
                  </a:ext>
                </a:extLst>
              </p:cNvPr>
              <p:cNvSpPr txBox="1"/>
              <p:nvPr/>
            </p:nvSpPr>
            <p:spPr>
              <a:xfrm>
                <a:off x="7152156" y="3333509"/>
                <a:ext cx="4329930" cy="68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dirty="0">
                    <a:solidFill>
                      <a:srgbClr val="FF0000"/>
                    </a:solidFill>
                  </a:rPr>
                  <a:t>    </a:t>
                </a:r>
                <a:r>
                  <a:rPr lang="is-IS" dirty="0"/>
                  <a:t>(diagonal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s-IS" dirty="0"/>
                  <a:t>, “Wegner“)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A78E56-A50E-B740-AD81-65E9FBA8D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56" y="3333509"/>
                <a:ext cx="4329930" cy="6848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F80D280-25D4-E141-834E-7D6BA45580F2}"/>
              </a:ext>
            </a:extLst>
          </p:cNvPr>
          <p:cNvSpPr txBox="1"/>
          <p:nvPr/>
        </p:nvSpPr>
        <p:spPr>
          <a:xfrm>
            <a:off x="6534231" y="6109074"/>
            <a:ext cx="481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K.A. Wendt, R.J. Furnstahl, R.J. Perry, Phys. Rev. C </a:t>
            </a:r>
            <a:r>
              <a:rPr lang="en-US" sz="1400" b="1" dirty="0"/>
              <a:t>83</a:t>
            </a:r>
            <a:r>
              <a:rPr lang="en-US" sz="1400" dirty="0"/>
              <a:t>, 034005 (2011) </a:t>
            </a:r>
          </a:p>
        </p:txBody>
      </p:sp>
      <p:pic>
        <p:nvPicPr>
          <p:cNvPr id="6" name="Picture 1" descr="page5image3817664">
            <a:extLst>
              <a:ext uri="{FF2B5EF4-FFF2-40B4-BE49-F238E27FC236}">
                <a16:creationId xmlns:a16="http://schemas.microsoft.com/office/drawing/2014/main" id="{5D65DF05-54B9-034D-A9B3-E93C115C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3" y="1376364"/>
            <a:ext cx="6850558" cy="29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0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Magnus Expansion: </a:t>
            </a:r>
            <a:r>
              <a:rPr lang="en-US" sz="4000" b="1" dirty="0">
                <a:solidFill>
                  <a:srgbClr val="FF0000"/>
                </a:solidFill>
              </a:rPr>
              <a:t>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Solution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exists</a:t>
                </a:r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 directly: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the Bernoulli numbers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Converges to SRG result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Successive terms fall off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Sum is truncated for practical calculations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7FBBC-7070-4040-8EA7-3728357F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Magnus Expansion: </a:t>
            </a:r>
            <a:r>
              <a:rPr lang="en-US" sz="4000" b="1" dirty="0">
                <a:solidFill>
                  <a:srgbClr val="FF0000"/>
                </a:solidFill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Directly solving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allows us to evolve </a:t>
                </a:r>
                <a:r>
                  <a:rPr lang="en-US" i="1" dirty="0">
                    <a:solidFill>
                      <a:srgbClr val="FF0000"/>
                    </a:solidFill>
                  </a:rPr>
                  <a:t>any </a:t>
                </a:r>
                <a:r>
                  <a:rPr lang="en-US" dirty="0">
                    <a:solidFill>
                      <a:srgbClr val="FF0000"/>
                    </a:solidFill>
                  </a:rPr>
                  <a:t>operator, not just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73814-89B7-974D-8BA1-D54C6DE0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CFF5-F8EE-1E4E-95CF-DB464BC9E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7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FB4A-D3D8-624C-B4E8-82560080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Magnus Expansion: </a:t>
            </a:r>
            <a:r>
              <a:rPr lang="en-US" sz="4000" b="1" dirty="0">
                <a:solidFill>
                  <a:srgbClr val="FF0000"/>
                </a:solidFill>
              </a:rPr>
              <a:t>Motivation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463170-7394-5545-B192-000CDD8C7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Directly solving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allows us to evolve </a:t>
                </a:r>
                <a:r>
                  <a:rPr lang="en-US" i="1" dirty="0"/>
                  <a:t>any </a:t>
                </a:r>
                <a:r>
                  <a:rPr lang="en-US" dirty="0"/>
                  <a:t>operator, not just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unitary regardless of the error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463170-7394-5545-B192-000CDD8C7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EA588-7B7D-504B-AF35-4F4CDE09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9906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F61F-80D6-C045-A9AD-36AA87A6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Magnus Expansion: </a:t>
            </a:r>
            <a:r>
              <a:rPr lang="en-US" sz="4000" b="1" dirty="0">
                <a:solidFill>
                  <a:srgbClr val="FF0000"/>
                </a:solidFill>
              </a:rPr>
              <a:t>Motivation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54E60-D947-3643-B645-173F4BC666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Directly solving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allows us to evolve </a:t>
                </a:r>
                <a:r>
                  <a:rPr lang="en-US" i="1" dirty="0"/>
                  <a:t>any </a:t>
                </a:r>
                <a:r>
                  <a:rPr lang="en-US" dirty="0"/>
                  <a:t>operator, not just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unitary regardless of the error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Eigenvalues of evolved operator are preserved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No need for high-order ODE solver – use first-order Euler method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No loss in accuracy in observables despite crude method</a:t>
                </a:r>
              </a:p>
              <a:p>
                <a:pPr marL="914400" lvl="1" indent="-457200">
                  <a:buFont typeface="+mj-lt"/>
                  <a:buAutoNum type="alphaUcPeriod" startAt="2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54E60-D947-3643-B645-173F4BC66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DA97D-FC14-0D4E-956C-EC6FE9DB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0746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89EF-C573-2642-A053-1EDE842B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Magnus Expansion: </a:t>
            </a:r>
            <a:r>
              <a:rPr lang="en-US" sz="4000" b="1" dirty="0">
                <a:solidFill>
                  <a:srgbClr val="FF0000"/>
                </a:solidFill>
              </a:rPr>
              <a:t>Motivation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1BE49-768D-3E47-86BC-47B5B4788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Directly solving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allows us to evolve </a:t>
                </a:r>
                <a:r>
                  <a:rPr lang="en-US" i="1" dirty="0"/>
                  <a:t>any </a:t>
                </a:r>
                <a:r>
                  <a:rPr lang="en-US" dirty="0"/>
                  <a:t>operator, not just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unitary regardless of the error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Eigenvalues of evolved operator are preserved</a:t>
                </a:r>
              </a:p>
              <a:p>
                <a:pPr lvl="1"/>
                <a:r>
                  <a:rPr lang="en-US" dirty="0"/>
                  <a:t>No need for high-order ODE solver – use first-order Euler method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 loss in accuracy in observables despite crude method</a:t>
                </a:r>
              </a:p>
              <a:p>
                <a:pPr marL="914400" lvl="1" indent="-457200">
                  <a:buFont typeface="+mj-lt"/>
                  <a:buAutoNum type="alphaUcPeriod" startAt="2"/>
                </a:pP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Modest computational speed-up and substantial memory savings when solving for several operators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/>
                  <a:t>For more details, see T.D. Morris, N.M. </a:t>
                </a:r>
                <a:r>
                  <a:rPr lang="en-US" sz="1900" dirty="0" err="1"/>
                  <a:t>Parzuchowski</a:t>
                </a:r>
                <a:r>
                  <a:rPr lang="en-US" sz="1900" dirty="0"/>
                  <a:t>, S.K. Bogner, Phys. Rev. C </a:t>
                </a:r>
                <a:r>
                  <a:rPr lang="en-US" sz="1900" b="1" dirty="0"/>
                  <a:t>92</a:t>
                </a:r>
                <a:r>
                  <a:rPr lang="en-US" sz="1900" dirty="0"/>
                  <a:t>, 034331 (2015)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1BE49-768D-3E47-86BC-47B5B4788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9DA3B-D685-EB44-9DF5-A624C330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0812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Test Case: NN potentials with large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3600" b="1" dirty="0"/>
                  <a:t>EFT cutoffs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Typical cutoff sizes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𝐸𝐹𝑇</m:t>
                    </m:r>
                  </m:oMath>
                </a14:m>
                <a:r>
                  <a:rPr lang="en-US" dirty="0"/>
                  <a:t> in nuclear structure: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Nogga</a:t>
                </a:r>
                <a:r>
                  <a:rPr lang="en-US" dirty="0"/>
                  <a:t>, Timmermans, and van Kolck</a:t>
                </a:r>
                <a:r>
                  <a:rPr lang="en-US" baseline="30000" dirty="0"/>
                  <a:t>*</a:t>
                </a:r>
                <a:r>
                  <a:rPr lang="en-US" dirty="0"/>
                  <a:t> took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to much higher values to study cutoff dependence in chiral nuclear interactions</a:t>
                </a:r>
              </a:p>
              <a:p>
                <a:r>
                  <a:rPr lang="en-US" dirty="0"/>
                  <a:t>Here we 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=4.0, 9.0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800, 1800 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at LO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12843-EA41-374B-BE40-490DA8E9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1168F-A5DC-DD40-966C-3039C5B51340}"/>
              </a:ext>
            </a:extLst>
          </p:cNvPr>
          <p:cNvSpPr txBox="1"/>
          <p:nvPr/>
        </p:nvSpPr>
        <p:spPr>
          <a:xfrm>
            <a:off x="271041" y="6360047"/>
            <a:ext cx="6048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*</a:t>
            </a:r>
            <a:r>
              <a:rPr lang="en-US" sz="1400" dirty="0"/>
              <a:t>A. </a:t>
            </a:r>
            <a:r>
              <a:rPr lang="en-US" sz="1400" dirty="0" err="1"/>
              <a:t>Nogga</a:t>
            </a:r>
            <a:r>
              <a:rPr lang="en-US" sz="1400" dirty="0"/>
              <a:t>, R.G.E. Timmermans, and U. van Kolck, Phys. Rev. C </a:t>
            </a:r>
            <a:r>
              <a:rPr lang="en-US" sz="1400" b="1" dirty="0"/>
              <a:t>72</a:t>
            </a:r>
            <a:r>
              <a:rPr lang="en-US" sz="1400" dirty="0"/>
              <a:t>, 054006 (2005)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8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3511</TotalTime>
  <Words>1484</Words>
  <Application>Microsoft Macintosh PowerPoint</Application>
  <PresentationFormat>Widescreen</PresentationFormat>
  <Paragraphs>168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Decoupling of bound states with the Magnus expansion and the IM-SRG</vt:lpstr>
      <vt:lpstr>In-medium similarity renormalization group (IM-SRG)</vt:lpstr>
      <vt:lpstr>SRG formalism</vt:lpstr>
      <vt:lpstr>The Magnus Expansion: Formalism</vt:lpstr>
      <vt:lpstr>The Magnus Expansion: Motivation</vt:lpstr>
      <vt:lpstr>The Magnus Expansion: Motivation</vt:lpstr>
      <vt:lpstr>The Magnus Expansion: Motivation</vt:lpstr>
      <vt:lpstr>The Magnus Expansion: Motivation</vt:lpstr>
      <vt:lpstr>Test Case: NN potentials with large χEFT cutoffs</vt:lpstr>
      <vt:lpstr>Test Case: NN potentials with large χEFT cutoffs</vt:lpstr>
      <vt:lpstr>Test Case: NN potentials with large χEFT cutoffs</vt:lpstr>
      <vt:lpstr>Test Case: NN potentials with large χEFT cutoffs</vt:lpstr>
      <vt:lpstr>Test Case: NN potentials with large χEFT cutoffs cont…</vt:lpstr>
      <vt:lpstr>Results: Magnus v. typical SRG</vt:lpstr>
      <vt:lpstr>Results: Truncation of series</vt:lpstr>
      <vt:lpstr>Results: Accuracy of observables</vt:lpstr>
      <vt:lpstr>Summary and outlook</vt:lpstr>
      <vt:lpstr>Back-up slides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Decoupling of bound states with the Magnus expansion and the in-medium similarity renormalization group</dc:title>
  <dc:creator>Anthony Tropiano</dc:creator>
  <cp:lastModifiedBy>Anthony Tropiano</cp:lastModifiedBy>
  <cp:revision>117</cp:revision>
  <cp:lastPrinted>2018-04-14T02:50:37Z</cp:lastPrinted>
  <dcterms:created xsi:type="dcterms:W3CDTF">2018-03-09T01:19:29Z</dcterms:created>
  <dcterms:modified xsi:type="dcterms:W3CDTF">2018-04-14T02:53:07Z</dcterms:modified>
</cp:coreProperties>
</file>